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2" r:id="rId3"/>
    <p:sldId id="310" r:id="rId4"/>
    <p:sldId id="323" r:id="rId5"/>
    <p:sldId id="325" r:id="rId6"/>
    <p:sldId id="311" r:id="rId7"/>
    <p:sldId id="278" r:id="rId8"/>
    <p:sldId id="333" r:id="rId9"/>
    <p:sldId id="334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3" r:id="rId20"/>
    <p:sldId id="335" r:id="rId21"/>
    <p:sldId id="336" r:id="rId22"/>
    <p:sldId id="337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11" autoAdjust="0"/>
    <p:restoredTop sz="94660"/>
  </p:normalViewPr>
  <p:slideViewPr>
    <p:cSldViewPr>
      <p:cViewPr varScale="1">
        <p:scale>
          <a:sx n="66" d="100"/>
          <a:sy n="66" d="100"/>
        </p:scale>
        <p:origin x="6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7D63E-BAD6-4E11-9938-C5966F60E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ACCBF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1752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9D-314D-4042-A88C-148365AC1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ACCB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660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5DB08B-C40E-4E6A-ADD5-E6E67A3D9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>
              <a:solidFill>
                <a:srgbClr val="ACCB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4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5AA2AE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416175"/>
            <a:ext cx="7772400" cy="1470025"/>
          </a:xfrm>
        </p:spPr>
        <p:txBody>
          <a:bodyPr/>
          <a:lstStyle/>
          <a:p>
            <a:r>
              <a:rPr lang="sr-Latn-BA" b="1" dirty="0" smtClean="0"/>
              <a:t>Myocalm u terapiji bolnih stanja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856984" cy="23511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r-Latn-BA" sz="3500" b="1" dirty="0" smtClean="0"/>
              <a:t>Prof. Dr Siniša MILJKOVIĆ</a:t>
            </a:r>
          </a:p>
          <a:p>
            <a:pPr algn="l"/>
            <a:endParaRPr lang="sr-Latn-BA" dirty="0"/>
          </a:p>
          <a:p>
            <a:pPr algn="l"/>
            <a:endParaRPr lang="sr-Latn-BA" dirty="0" smtClean="0"/>
          </a:p>
          <a:p>
            <a:pPr algn="r"/>
            <a:r>
              <a:rPr lang="sr-Latn-BA" sz="3000" dirty="0" smtClean="0"/>
              <a:t>50. Sekcija Udruženja neurologa Republike Srpske</a:t>
            </a:r>
          </a:p>
          <a:p>
            <a:pPr algn="r"/>
            <a:r>
              <a:rPr lang="sr-Latn-BA" sz="3000" dirty="0" smtClean="0"/>
              <a:t>Trebinje, 26.-29.09.2019</a:t>
            </a:r>
            <a:endParaRPr lang="en-US" sz="3000" dirty="0"/>
          </a:p>
        </p:txBody>
      </p:sp>
      <p:pic>
        <p:nvPicPr>
          <p:cNvPr id="6" name="Rezervirano mjesto sadržaja 5" descr="3CP-MYOCALM-ETUI-V001-3D-UK-HD (2)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265552" y="-171400"/>
            <a:ext cx="3013695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68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List gorke narandže </a:t>
            </a:r>
            <a:br>
              <a:rPr lang="sr-Latn-RS" sz="3200" dirty="0"/>
            </a:br>
            <a:r>
              <a:rPr lang="sr-Latn-RS" sz="3200" dirty="0"/>
              <a:t>(Petitgrain- Citrus aurantium ssp. amara)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latin typeface="+mj-lt"/>
              </a:rPr>
              <a:t>Eterično ulje listova je vrlo jak spazmolitik te se koristi kod mišićnih grčeva i bolova. </a:t>
            </a:r>
          </a:p>
          <a:p>
            <a:r>
              <a:rPr lang="sr-Latn-RS" dirty="0">
                <a:latin typeface="+mj-lt"/>
              </a:rPr>
              <a:t>Djelotvoran je kod upale mišića nakon sportskih aktivnosti, bolnih mišića nakon dugotrajnog sjedenja u neispravnom položaju i slično. </a:t>
            </a:r>
          </a:p>
          <a:p>
            <a:endParaRPr lang="sr-Latn-BA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10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81400"/>
            <a:ext cx="5486400" cy="29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6676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Grozničica- Kineski šišak- Dorwest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+mj-lt"/>
              </a:rPr>
              <a:t>Grozničice-kapice </a:t>
            </a:r>
            <a:r>
              <a:rPr lang="sr-Latn-RS" dirty="0">
                <a:latin typeface="+mj-lt"/>
              </a:rPr>
              <a:t>(rod Scutellaria) kao prirodni lijek za smirenje,  koristi i kao biljni lijek za upale i traumatske povrede.</a:t>
            </a:r>
          </a:p>
          <a:p>
            <a:r>
              <a:rPr lang="sr-Latn-RS" dirty="0">
                <a:latin typeface="+mj-lt"/>
              </a:rPr>
              <a:t>Ova se biljka koristi tradicionalno u kineskoj medicini za liječenje raka.</a:t>
            </a:r>
            <a:endParaRPr lang="sr-Latn-BA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11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64429"/>
            <a:ext cx="3657600" cy="261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277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Mažuran- Origanum majorana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+mj-lt"/>
              </a:rPr>
              <a:t>Danas </a:t>
            </a:r>
            <a:r>
              <a:rPr lang="sr-Latn-RS" dirty="0">
                <a:latin typeface="+mj-lt"/>
              </a:rPr>
              <a:t>se koristi u poboljšanju probave, bolne menstrualne cikluse, smirenje, nervozu, bolesti disajnih puteva.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12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876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572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Bijela vrba- Salix alba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00600"/>
          </a:xfrm>
        </p:spPr>
        <p:txBody>
          <a:bodyPr/>
          <a:lstStyle/>
          <a:p>
            <a:r>
              <a:rPr lang="sr-Latn-RS" dirty="0" smtClean="0">
                <a:latin typeface="+mj-lt"/>
              </a:rPr>
              <a:t>Najpoznatiji </a:t>
            </a:r>
            <a:r>
              <a:rPr lang="sr-Latn-RS" dirty="0">
                <a:latin typeface="+mj-lt"/>
              </a:rPr>
              <a:t>sastojak kore vrbe je salicin (prirodni aspirin). </a:t>
            </a:r>
          </a:p>
          <a:p>
            <a:r>
              <a:rPr lang="sr-Latn-RS" dirty="0">
                <a:latin typeface="+mj-lt"/>
              </a:rPr>
              <a:t>Koristi se u liječenju visokih temperatura, upalnih procesa i reumatskih tegoba, za zaustavljanje krvarenja...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13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505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4380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Kurkumin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sr-Latn-RS" dirty="0">
                <a:latin typeface="+mj-lt"/>
              </a:rPr>
              <a:t>Kurkumin, «sveti prah», kako ga u Indiji zovu, zbog čudesnog učinka na cijeli organizam.</a:t>
            </a:r>
          </a:p>
          <a:p>
            <a:r>
              <a:rPr lang="vi-VN" dirty="0">
                <a:latin typeface="+mj-lt"/>
              </a:rPr>
              <a:t>Časopis </a:t>
            </a:r>
            <a:r>
              <a:rPr lang="vi-VN" i="1" dirty="0">
                <a:latin typeface="+mj-lt"/>
              </a:rPr>
              <a:t>Oncogene</a:t>
            </a:r>
            <a:r>
              <a:rPr lang="vi-VN" dirty="0">
                <a:latin typeface="+mj-lt"/>
              </a:rPr>
              <a:t> 2004. godine objavio je studiju u kojoj je utvrđeno da je kurkumin</a:t>
            </a:r>
            <a:r>
              <a:rPr lang="sr-Latn-BA" dirty="0">
                <a:latin typeface="+mj-lt"/>
              </a:rPr>
              <a:t> efikasna</a:t>
            </a:r>
            <a:r>
              <a:rPr lang="vi-VN" dirty="0">
                <a:latin typeface="+mj-lt"/>
              </a:rPr>
              <a:t> alternativa za sve</a:t>
            </a:r>
            <a:r>
              <a:rPr lang="sr-Latn-BA" dirty="0">
                <a:latin typeface="+mj-lt"/>
              </a:rPr>
              <a:t> antiinflamatorne</a:t>
            </a:r>
            <a:r>
              <a:rPr lang="vi-VN" dirty="0">
                <a:latin typeface="+mj-lt"/>
              </a:rPr>
              <a:t> lijekove, poput aspirina, ibuprofena</a:t>
            </a:r>
            <a:endParaRPr lang="sr-Latn-RS" dirty="0">
              <a:latin typeface="+mj-lt"/>
            </a:endParaRPr>
          </a:p>
          <a:p>
            <a:r>
              <a:rPr lang="sr-Latn-RS" dirty="0">
                <a:latin typeface="+mj-lt"/>
              </a:rPr>
              <a:t>Istraživači na Tajlandu su otkrili da kurkumin pomaže </a:t>
            </a:r>
            <a:r>
              <a:rPr lang="sr-Latn-RS" b="1" dirty="0">
                <a:latin typeface="+mj-lt"/>
              </a:rPr>
              <a:t>u prevenciji dijabetesa</a:t>
            </a:r>
          </a:p>
          <a:p>
            <a:r>
              <a:rPr lang="sr-Latn-RS" dirty="0">
                <a:latin typeface="+mj-lt"/>
              </a:rPr>
              <a:t>Desetak studija pokazalo je da poboljšava pamćenje i potiče koncentraciju. </a:t>
            </a:r>
          </a:p>
          <a:p>
            <a:r>
              <a:rPr lang="sr-Latn-RS" dirty="0">
                <a:latin typeface="+mj-lt"/>
              </a:rPr>
              <a:t>Kurkumin je jednako efikasan u uklanjanju simptoma depresije, baš kao i generički Prozac.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14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5750"/>
            <a:ext cx="33337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413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Piperin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sr-Latn-RS" dirty="0">
                <a:latin typeface="+mj-lt"/>
              </a:rPr>
              <a:t>Biber sadrži supstancu piperin koja ubrzava metabolizam i povećava broj kalorija koje sagorevate.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15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441095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006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Taurin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sr-Latn-RS" dirty="0">
                <a:latin typeface="+mj-lt"/>
              </a:rPr>
              <a:t>Taurin je prirodni spoj dvije aminokiseline</a:t>
            </a:r>
          </a:p>
          <a:p>
            <a:r>
              <a:rPr lang="sr-Latn-RS" dirty="0">
                <a:latin typeface="+mj-lt"/>
              </a:rPr>
              <a:t>Postoje indicije za potencijalnu primjenu taurina u očuvanju normalne mišićne funkcije u starih osoba.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16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9674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latin typeface="Cambria" pitchFamily="18" charset="0"/>
              </a:rPr>
              <a:t>Kalcijum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sr-Latn-BA" dirty="0">
                <a:latin typeface="Cambria" pitchFamily="18" charset="0"/>
              </a:rPr>
              <a:t>Suplementacija Ca uz vitamin D dokazano smanjuje rizik nastanka fraktura starijih.</a:t>
            </a:r>
          </a:p>
          <a:p>
            <a:endParaRPr lang="vi-VN" dirty="0">
              <a:latin typeface="Cambria" pitchFamily="18" charset="0"/>
            </a:endParaRPr>
          </a:p>
          <a:p>
            <a:r>
              <a:rPr lang="vi-VN" dirty="0">
                <a:latin typeface="Cambria" pitchFamily="18" charset="0"/>
              </a:rPr>
              <a:t>Pomaže u prevenciji alergije, depresije i PMS-a te ublažava bolove mišića i zglobova.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17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930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/>
              <a:t>Magnezijum</a:t>
            </a:r>
            <a:endParaRPr lang="sr-Latn-B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sr-Latn-BA" dirty="0">
                <a:latin typeface="+mj-lt"/>
              </a:rPr>
              <a:t>B</a:t>
            </a:r>
            <a:r>
              <a:rPr lang="sr-Latn-RS" dirty="0">
                <a:latin typeface="+mj-lt"/>
              </a:rPr>
              <a:t>ez prisustva magnezija, kalcij se samo taloži na nepotrebnim mjestima, te tako čini dodatnu štetu za naš organizam.</a:t>
            </a:r>
          </a:p>
          <a:p>
            <a:r>
              <a:rPr lang="sr-Latn-BA" dirty="0">
                <a:latin typeface="+mj-lt"/>
              </a:rPr>
              <a:t>M</a:t>
            </a:r>
            <a:r>
              <a:rPr lang="en-US" dirty="0" err="1">
                <a:latin typeface="+mj-lt"/>
              </a:rPr>
              <a:t>agnezijum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opušta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mišiće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širi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krvne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sudove</a:t>
            </a:r>
            <a:endParaRPr lang="sr-Latn-BA" dirty="0">
              <a:latin typeface="+mj-lt"/>
            </a:endParaRPr>
          </a:p>
          <a:p>
            <a:r>
              <a:rPr lang="sr-Latn-BA" dirty="0" smtClean="0">
                <a:latin typeface="+mj-lt"/>
              </a:rPr>
              <a:t>Doprinosi </a:t>
            </a:r>
            <a:r>
              <a:rPr lang="sr-Latn-BA" dirty="0">
                <a:latin typeface="+mj-lt"/>
              </a:rPr>
              <a:t>detoksikaciji organizma</a:t>
            </a:r>
            <a:endParaRPr lang="sr-Latn-R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18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371" y="4191001"/>
            <a:ext cx="4233429" cy="245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584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4400" dirty="0" smtClean="0"/>
              <a:t>Myocalm</a:t>
            </a:r>
            <a:endParaRPr lang="sr-Latn-B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C00000"/>
                </a:solidFill>
              </a:rPr>
              <a:t>Indikacije:</a:t>
            </a:r>
            <a:r>
              <a:rPr lang="en-GB" sz="2800" dirty="0"/>
              <a:t> </a:t>
            </a:r>
            <a:endParaRPr lang="sr-Latn-BA" sz="2800" dirty="0" smtClean="0"/>
          </a:p>
          <a:p>
            <a:pPr marL="114300" indent="0">
              <a:buNone/>
            </a:pPr>
            <a:r>
              <a:rPr lang="sr-Latn-BA" sz="2800" dirty="0" smtClean="0"/>
              <a:t>- </a:t>
            </a:r>
            <a:r>
              <a:rPr lang="en-GB" sz="2800" dirty="0" err="1" smtClean="0"/>
              <a:t>acc</a:t>
            </a:r>
            <a:r>
              <a:rPr lang="en-GB" sz="2800" dirty="0" smtClean="0"/>
              <a:t> </a:t>
            </a:r>
            <a:r>
              <a:rPr lang="en-GB" sz="2800" dirty="0" err="1"/>
              <a:t>bolna</a:t>
            </a:r>
            <a:r>
              <a:rPr lang="en-GB" sz="2800" dirty="0"/>
              <a:t> </a:t>
            </a:r>
            <a:r>
              <a:rPr lang="en-GB" sz="2800" dirty="0" err="1"/>
              <a:t>stanja</a:t>
            </a:r>
            <a:r>
              <a:rPr lang="en-GB" sz="2800" dirty="0"/>
              <a:t> </a:t>
            </a:r>
            <a:r>
              <a:rPr lang="en-GB" sz="2800" dirty="0" err="1"/>
              <a:t>praćena</a:t>
            </a:r>
            <a:r>
              <a:rPr lang="en-GB" sz="2800" dirty="0"/>
              <a:t> </a:t>
            </a:r>
            <a:r>
              <a:rPr lang="en-GB" sz="2800" dirty="0" err="1"/>
              <a:t>spazmom</a:t>
            </a:r>
            <a:r>
              <a:rPr lang="en-GB" sz="2800" dirty="0" smtClean="0"/>
              <a:t>,</a:t>
            </a:r>
            <a:endParaRPr lang="sr-Latn-BA" sz="2800" dirty="0" smtClean="0"/>
          </a:p>
          <a:p>
            <a:pPr marL="114300" indent="0">
              <a:buNone/>
            </a:pPr>
            <a:r>
              <a:rPr lang="sr-Latn-BA" sz="2800" dirty="0" smtClean="0"/>
              <a:t>-</a:t>
            </a:r>
            <a:r>
              <a:rPr lang="en-GB" sz="2800" dirty="0" smtClean="0"/>
              <a:t> </a:t>
            </a:r>
            <a:r>
              <a:rPr lang="en-GB" sz="2800" dirty="0" err="1"/>
              <a:t>rehabilitacija</a:t>
            </a:r>
            <a:r>
              <a:rPr lang="en-GB" sz="2800" dirty="0" smtClean="0"/>
              <a:t>,</a:t>
            </a:r>
            <a:endParaRPr lang="sr-Latn-BA" sz="2800" dirty="0" smtClean="0"/>
          </a:p>
          <a:p>
            <a:pPr marL="114300" indent="0">
              <a:buNone/>
            </a:pPr>
            <a:r>
              <a:rPr lang="sr-Latn-BA" sz="2800" dirty="0" smtClean="0"/>
              <a:t>-</a:t>
            </a:r>
            <a:r>
              <a:rPr lang="en-GB" sz="2800" dirty="0" smtClean="0"/>
              <a:t> </a:t>
            </a:r>
            <a:r>
              <a:rPr lang="en-GB" sz="2800" dirty="0" err="1"/>
              <a:t>cervikalni</a:t>
            </a:r>
            <a:r>
              <a:rPr lang="en-GB" sz="2800" dirty="0" smtClean="0"/>
              <a:t>,</a:t>
            </a:r>
            <a:endParaRPr lang="sr-Latn-BA" sz="2800" dirty="0" smtClean="0"/>
          </a:p>
          <a:p>
            <a:pPr marL="114300" indent="0">
              <a:buNone/>
            </a:pPr>
            <a:r>
              <a:rPr lang="sr-Latn-BA" sz="2800" dirty="0" smtClean="0"/>
              <a:t>- </a:t>
            </a:r>
            <a:r>
              <a:rPr lang="en-GB" sz="2800" dirty="0" err="1" smtClean="0"/>
              <a:t>lumbalni</a:t>
            </a:r>
            <a:r>
              <a:rPr lang="en-GB" sz="2800" dirty="0" smtClean="0"/>
              <a:t> </a:t>
            </a:r>
            <a:r>
              <a:rPr lang="en-GB" sz="2800" dirty="0" err="1"/>
              <a:t>sindrom</a:t>
            </a:r>
            <a:r>
              <a:rPr lang="en-GB" sz="2800" dirty="0" smtClean="0"/>
              <a:t>,</a:t>
            </a:r>
            <a:endParaRPr lang="sr-Latn-BA" sz="2800" dirty="0" smtClean="0"/>
          </a:p>
          <a:p>
            <a:pPr marL="114300" indent="0">
              <a:buNone/>
            </a:pPr>
            <a:r>
              <a:rPr lang="sr-Latn-BA" sz="2800" dirty="0" smtClean="0"/>
              <a:t>- kontrakutre,</a:t>
            </a:r>
          </a:p>
          <a:p>
            <a:pPr marL="114300" indent="0">
              <a:buNone/>
            </a:pPr>
            <a:r>
              <a:rPr lang="sr-Latn-BA" sz="2800" dirty="0" smtClean="0"/>
              <a:t>- bol u listovima nogu, </a:t>
            </a:r>
          </a:p>
          <a:p>
            <a:pPr marL="114300" indent="0">
              <a:buNone/>
            </a:pPr>
            <a:r>
              <a:rPr lang="sr-Latn-BA" sz="2800" dirty="0" smtClean="0"/>
              <a:t>-</a:t>
            </a:r>
            <a:r>
              <a:rPr lang="en-GB" sz="2800" dirty="0" smtClean="0"/>
              <a:t> </a:t>
            </a:r>
            <a:r>
              <a:rPr lang="en-GB" sz="2800" dirty="0" err="1"/>
              <a:t>izlaganje</a:t>
            </a:r>
            <a:r>
              <a:rPr lang="en-GB" sz="2800" dirty="0"/>
              <a:t> </a:t>
            </a:r>
            <a:r>
              <a:rPr lang="en-GB" sz="2800" dirty="0" err="1"/>
              <a:t>prevelikom</a:t>
            </a:r>
            <a:r>
              <a:rPr lang="en-GB" sz="2800" dirty="0"/>
              <a:t> </a:t>
            </a:r>
            <a:r>
              <a:rPr lang="en-GB" sz="2800" dirty="0" err="1"/>
              <a:t>naporu</a:t>
            </a:r>
            <a:r>
              <a:rPr lang="en-GB" sz="2800" dirty="0"/>
              <a:t>, </a:t>
            </a:r>
            <a:endParaRPr lang="sr-Latn-BA" sz="2800" dirty="0" smtClean="0"/>
          </a:p>
          <a:p>
            <a:pPr marL="114300" indent="0">
              <a:buNone/>
            </a:pPr>
            <a:r>
              <a:rPr lang="sr-Latn-BA" sz="2800" dirty="0" smtClean="0"/>
              <a:t>- </a:t>
            </a:r>
            <a:r>
              <a:rPr lang="en-GB" sz="2800" dirty="0" err="1" smtClean="0"/>
              <a:t>stres</a:t>
            </a:r>
            <a:r>
              <a:rPr lang="en-GB" sz="2800" dirty="0" smtClean="0"/>
              <a:t>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13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dirty="0" smtClean="0"/>
              <a:t>Bol u leđima, mišićne kontrakture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sr-Latn-BA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sr-Latn-BA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sr-Latn-BA" sz="2400" dirty="0" smtClean="0">
                <a:solidFill>
                  <a:schemeClr val="bg2">
                    <a:lumMod val="25000"/>
                  </a:schemeClr>
                </a:solidFill>
              </a:rPr>
              <a:t>„Bol u leđima“, „bol u donjem dijelu leđa“, „lumbago“,    „prolongirana bol u leđima“, „istegnuće“ </a:t>
            </a:r>
            <a:r>
              <a:rPr lang="sr-Latn-BA" sz="2400" dirty="0" smtClean="0"/>
              <a:t>je često oboljenje koje zahvata leđa od vrata do karlice.</a:t>
            </a:r>
          </a:p>
          <a:p>
            <a:pPr marL="114300" indent="0">
              <a:buNone/>
            </a:pPr>
            <a:endParaRPr lang="sr-Latn-BA" dirty="0"/>
          </a:p>
          <a:p>
            <a:pPr marL="114300" indent="0">
              <a:buNone/>
            </a:pPr>
            <a:endParaRPr lang="sr-Latn-BA" dirty="0" smtClean="0"/>
          </a:p>
          <a:p>
            <a:pPr marL="114300" indent="0">
              <a:buNone/>
            </a:pPr>
            <a:r>
              <a:rPr lang="sr-Latn-BA" sz="2400" dirty="0" smtClean="0"/>
              <a:t>U većini slučajeva radi se o </a:t>
            </a:r>
            <a:r>
              <a:rPr lang="sr-Latn-BA" sz="2400" dirty="0" smtClean="0">
                <a:solidFill>
                  <a:schemeClr val="bg2">
                    <a:lumMod val="25000"/>
                  </a:schemeClr>
                </a:solidFill>
              </a:rPr>
              <a:t>mišićnim kontrakturama</a:t>
            </a:r>
            <a:r>
              <a:rPr lang="sr-Latn-BA" dirty="0" smtClean="0">
                <a:solidFill>
                  <a:schemeClr val="bg2">
                    <a:lumMod val="25000"/>
                  </a:schemeClr>
                </a:solidFill>
              </a:rPr>
              <a:t>.  </a:t>
            </a:r>
            <a:endParaRPr lang="sr-Latn-B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38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4400" dirty="0" smtClean="0"/>
              <a:t>Myocalm</a:t>
            </a:r>
            <a:endParaRPr lang="sr-Latn-B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b="1" dirty="0" smtClean="0">
                <a:solidFill>
                  <a:schemeClr val="accent1"/>
                </a:solidFill>
              </a:rPr>
              <a:t>Prednosti:</a:t>
            </a:r>
          </a:p>
          <a:p>
            <a:pPr marL="114300" indent="0">
              <a:buNone/>
            </a:pPr>
            <a:r>
              <a:rPr lang="sr-Latn-BA" sz="2400" dirty="0" smtClean="0"/>
              <a:t>- poboljšanje u roku jednog sata,</a:t>
            </a:r>
          </a:p>
          <a:p>
            <a:pPr marL="114300" indent="0">
              <a:buNone/>
            </a:pPr>
            <a:r>
              <a:rPr lang="sr-Latn-BA" sz="2400" dirty="0" smtClean="0"/>
              <a:t>- poboljšana pokretljivost,</a:t>
            </a:r>
          </a:p>
          <a:p>
            <a:pPr marL="114300" indent="0">
              <a:buNone/>
            </a:pPr>
            <a:r>
              <a:rPr lang="sr-Latn-BA" sz="2400" dirty="0" smtClean="0"/>
              <a:t>- trajni efekti,</a:t>
            </a:r>
          </a:p>
          <a:p>
            <a:pPr marL="114300" indent="0">
              <a:buNone/>
            </a:pPr>
            <a:r>
              <a:rPr lang="sr-Latn-BA" sz="2400" dirty="0" smtClean="0"/>
              <a:t>- bez neželjnih efekata,</a:t>
            </a:r>
          </a:p>
          <a:p>
            <a:pPr marL="114300" indent="0">
              <a:buNone/>
            </a:pPr>
            <a:r>
              <a:rPr lang="sr-Latn-BA" sz="2400" dirty="0" smtClean="0"/>
              <a:t>- nema kontraindikacija,</a:t>
            </a:r>
          </a:p>
          <a:p>
            <a:pPr marL="114300" indent="0">
              <a:buNone/>
            </a:pPr>
            <a:r>
              <a:rPr lang="sr-Latn-BA" sz="2400" dirty="0" smtClean="0"/>
              <a:t>- ne stupa u interreakciju sa drugim lijekovima,</a:t>
            </a:r>
          </a:p>
          <a:p>
            <a:pPr marL="114300" indent="0">
              <a:buNone/>
            </a:pPr>
            <a:r>
              <a:rPr lang="sr-Latn-BA" sz="2400" dirty="0" smtClean="0"/>
              <a:t>- nema vremensko ograničenje upotrebe,</a:t>
            </a:r>
          </a:p>
          <a:p>
            <a:pPr marL="114300" indent="0">
              <a:buNone/>
            </a:pPr>
            <a:r>
              <a:rPr lang="sr-Latn-BA" sz="2400" dirty="0" smtClean="0"/>
              <a:t>- mogu ga koristiti djeca iznad 6 god.</a:t>
            </a:r>
          </a:p>
          <a:p>
            <a:endParaRPr lang="sr-Latn-BA" dirty="0"/>
          </a:p>
          <a:p>
            <a:endParaRPr lang="sr-Latn-BA" dirty="0" smtClean="0"/>
          </a:p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901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4400" dirty="0" smtClean="0"/>
              <a:t>Myocalm</a:t>
            </a:r>
            <a:endParaRPr lang="sr-Latn-B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/>
          <a:lstStyle/>
          <a:p>
            <a:r>
              <a:rPr lang="en-GB" sz="2800" dirty="0">
                <a:solidFill>
                  <a:srgbClr val="C00000"/>
                </a:solidFill>
              </a:rPr>
              <a:t>Doziranje:</a:t>
            </a:r>
            <a:r>
              <a:rPr lang="en-GB" sz="2800" dirty="0"/>
              <a:t> 1-2 </a:t>
            </a:r>
            <a:r>
              <a:rPr lang="en-GB" sz="2800" dirty="0" err="1"/>
              <a:t>tablete</a:t>
            </a:r>
            <a:r>
              <a:rPr lang="en-GB" sz="2800" dirty="0"/>
              <a:t> </a:t>
            </a:r>
            <a:r>
              <a:rPr lang="en-GB" sz="2800" dirty="0" err="1"/>
              <a:t>dnevno</a:t>
            </a:r>
            <a:r>
              <a:rPr lang="en-GB" sz="2800" dirty="0"/>
              <a:t>, bez </a:t>
            </a:r>
            <a:r>
              <a:rPr lang="en-GB" sz="2800" dirty="0" err="1"/>
              <a:t>vremenskog</a:t>
            </a:r>
            <a:r>
              <a:rPr lang="en-GB" sz="2800" dirty="0"/>
              <a:t> </a:t>
            </a:r>
            <a:r>
              <a:rPr lang="en-GB" sz="2800" dirty="0" err="1"/>
              <a:t>ograničenja</a:t>
            </a:r>
            <a:r>
              <a:rPr lang="en-GB" sz="2800" dirty="0"/>
              <a:t> </a:t>
            </a:r>
            <a:r>
              <a:rPr lang="en-GB" sz="2800" dirty="0" err="1"/>
              <a:t>upotrebe</a:t>
            </a:r>
            <a:endParaRPr lang="en-GB" sz="2800" dirty="0"/>
          </a:p>
          <a:p>
            <a:r>
              <a:rPr lang="en-GB" sz="2800" dirty="0" err="1" smtClean="0"/>
              <a:t>Pakovanje</a:t>
            </a:r>
            <a:r>
              <a:rPr lang="en-GB" sz="2800" dirty="0" smtClean="0"/>
              <a:t> </a:t>
            </a:r>
            <a:r>
              <a:rPr lang="en-GB" sz="2800" dirty="0"/>
              <a:t>30 </a:t>
            </a:r>
            <a:r>
              <a:rPr lang="en-GB" sz="2800" dirty="0" err="1"/>
              <a:t>tbl</a:t>
            </a:r>
            <a:endParaRPr lang="en-GB" sz="2800" dirty="0"/>
          </a:p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855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sz="4800" b="1" dirty="0" smtClean="0"/>
              <a:t>MYOCALM</a:t>
            </a:r>
            <a:r>
              <a:rPr lang="sr-Latn-BA" sz="6000" b="1" dirty="0" smtClean="0"/>
              <a:t/>
            </a:r>
            <a:br>
              <a:rPr lang="sr-Latn-BA" sz="6000" b="1" dirty="0" smtClean="0"/>
            </a:br>
            <a:r>
              <a:rPr lang="sr-Latn-BA" sz="3200" b="1" dirty="0" smtClean="0">
                <a:solidFill>
                  <a:srgbClr val="0070C0"/>
                </a:solidFill>
              </a:rPr>
              <a:t>ZA POKRET SA </a:t>
            </a:r>
            <a:r>
              <a:rPr lang="sr-Latn-BA" sz="32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sr-Latn-BA" sz="60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895600"/>
            <a:ext cx="7772400" cy="3505200"/>
          </a:xfrm>
        </p:spPr>
        <p:txBody>
          <a:bodyPr/>
          <a:lstStyle/>
          <a:p>
            <a:pPr marL="114300" indent="0" algn="ctr">
              <a:buNone/>
            </a:pPr>
            <a:r>
              <a:rPr lang="sr-Latn-RS" sz="3200" dirty="0" smtClean="0">
                <a:latin typeface="+mj-lt"/>
              </a:rPr>
              <a:t>Hvala Vam na pažnji!</a:t>
            </a:r>
            <a:endParaRPr lang="sr-Latn-RS" sz="32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22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pic>
        <p:nvPicPr>
          <p:cNvPr id="6" name="Slika 5" descr="3CP-MYOCALM-ETUI-V001-3D-UK-H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9112" y="3929066"/>
            <a:ext cx="5065776" cy="292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409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569D-314D-4042-A88C-148365AC1B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763688" y="260648"/>
            <a:ext cx="5400675" cy="6335713"/>
            <a:chOff x="748" y="709"/>
            <a:chExt cx="2960" cy="3129"/>
          </a:xfrm>
        </p:grpSpPr>
        <p:sp>
          <p:nvSpPr>
            <p:cNvPr id="4" name="AutoShape 3"/>
            <p:cNvSpPr>
              <a:spLocks noChangeAspect="1" noChangeArrowheads="1"/>
            </p:cNvSpPr>
            <p:nvPr/>
          </p:nvSpPr>
          <p:spPr bwMode="auto">
            <a:xfrm>
              <a:off x="748" y="709"/>
              <a:ext cx="2960" cy="3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1" y="709"/>
              <a:ext cx="1306" cy="26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sz="1400" b="1" dirty="0" smtClean="0">
                  <a:solidFill>
                    <a:srgbClr val="000000"/>
                  </a:solidFill>
                  <a:ea typeface="MS Mincho" pitchFamily="49" charset="-128"/>
                </a:rPr>
                <a:t>POVREDA</a:t>
              </a:r>
              <a:endParaRPr lang="tr-TR" sz="1400" b="1" dirty="0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403" y="709"/>
              <a:ext cx="1305" cy="279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UPALA</a:t>
              </a:r>
              <a:endParaRPr lang="tr-TR" sz="1400" b="1" dirty="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918" y="1124"/>
              <a:ext cx="517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altLang="ja-JP" sz="1400" b="1" dirty="0" smtClean="0">
                  <a:solidFill>
                    <a:srgbClr val="000000"/>
                  </a:solidFill>
                  <a:latin typeface="Arial Black" pitchFamily="34" charset="0"/>
                  <a:ea typeface="MS Mincho" pitchFamily="49" charset="-128"/>
                </a:rPr>
                <a:t>BOL</a:t>
              </a:r>
              <a:endParaRPr lang="tr-TR" sz="1400" b="1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11" y="972"/>
              <a:ext cx="129" cy="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2306" y="988"/>
              <a:ext cx="129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567" y="1533"/>
              <a:ext cx="1461" cy="1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REFLEKSNI MIŠIĆNI SPAZAM</a:t>
              </a:r>
              <a:endParaRPr lang="tr-TR" sz="1400" b="1" dirty="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584" y="1946"/>
              <a:ext cx="1155" cy="16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tr-TR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LO</a:t>
              </a:r>
              <a:r>
                <a:rPr lang="sr-Latn-BA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K</a:t>
              </a:r>
              <a:r>
                <a:rPr lang="tr-TR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AL</a:t>
              </a:r>
              <a:r>
                <a:rPr lang="sr-Latn-BA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NA</a:t>
              </a:r>
              <a:r>
                <a:rPr lang="tr-TR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 ISHEMIA</a:t>
              </a:r>
              <a:endParaRPr lang="tr-TR" sz="1400" b="1" dirty="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569" y="2337"/>
              <a:ext cx="1170" cy="11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tr-TR" altLang="ja-JP" sz="1400" b="1">
                  <a:solidFill>
                    <a:srgbClr val="000000"/>
                  </a:solidFill>
                  <a:ea typeface="MS Mincho" pitchFamily="49" charset="-128"/>
                </a:rPr>
                <a:t>HYPOXIA</a:t>
              </a:r>
              <a:endParaRPr lang="tr-TR" sz="1400" b="1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584" y="2681"/>
              <a:ext cx="1155" cy="3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STIMULACIJA RECEPTORA ZA BOL</a:t>
              </a:r>
              <a:endParaRPr lang="tr-TR" sz="1400" b="1" dirty="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927" y="3249"/>
              <a:ext cx="563" cy="1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sz="1400" b="1" dirty="0" smtClean="0">
                  <a:solidFill>
                    <a:srgbClr val="000000"/>
                  </a:solidFill>
                  <a:latin typeface="Arial Black" pitchFamily="34" charset="0"/>
                  <a:ea typeface="MS Mincho" pitchFamily="49" charset="-128"/>
                </a:rPr>
                <a:t>BOL</a:t>
              </a:r>
              <a:endParaRPr lang="tr-TR" sz="1400" b="1" dirty="0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11" y="3612"/>
              <a:ext cx="2257" cy="10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prstShdw prst="shdw17" dist="17961" dir="2700000">
                <a:srgbClr val="8C8C8C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864" tIns="27432" rIns="54864" bIns="27432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sr-Latn-BA" altLang="ja-JP" sz="1400" b="1" dirty="0" smtClean="0">
                  <a:solidFill>
                    <a:srgbClr val="000000"/>
                  </a:solidFill>
                  <a:ea typeface="MS Mincho" pitchFamily="49" charset="-128"/>
                </a:rPr>
                <a:t>OGRANIČENI POKRETI</a:t>
              </a:r>
              <a:endParaRPr lang="tr-TR" sz="1400" b="1" dirty="0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rot="10570253">
              <a:off x="2578" y="950"/>
              <a:ext cx="1026" cy="2414"/>
            </a:xfrm>
            <a:prstGeom prst="curvedRightArrow">
              <a:avLst>
                <a:gd name="adj1" fmla="val 19280"/>
                <a:gd name="adj2" fmla="val 53178"/>
                <a:gd name="adj3" fmla="val 1827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794" y="1084"/>
              <a:ext cx="904" cy="2451"/>
            </a:xfrm>
            <a:prstGeom prst="curvedRightArrow">
              <a:avLst>
                <a:gd name="adj1" fmla="val 18929"/>
                <a:gd name="adj2" fmla="val 72050"/>
                <a:gd name="adj3" fmla="val 1827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2109" y="1332"/>
              <a:ext cx="144" cy="199"/>
            </a:xfrm>
            <a:prstGeom prst="downArrow">
              <a:avLst>
                <a:gd name="adj1" fmla="val 50000"/>
                <a:gd name="adj2" fmla="val 345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2124" y="1731"/>
              <a:ext cx="144" cy="199"/>
            </a:xfrm>
            <a:prstGeom prst="downArrow">
              <a:avLst>
                <a:gd name="adj1" fmla="val 50000"/>
                <a:gd name="adj2" fmla="val 345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131" y="2114"/>
              <a:ext cx="145" cy="199"/>
            </a:xfrm>
            <a:prstGeom prst="downArrow">
              <a:avLst>
                <a:gd name="adj1" fmla="val 50000"/>
                <a:gd name="adj2" fmla="val 3431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2124" y="2473"/>
              <a:ext cx="144" cy="200"/>
            </a:xfrm>
            <a:prstGeom prst="downArrow">
              <a:avLst>
                <a:gd name="adj1" fmla="val 50000"/>
                <a:gd name="adj2" fmla="val 347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2109" y="3067"/>
              <a:ext cx="136" cy="155"/>
            </a:xfrm>
            <a:prstGeom prst="downArrow">
              <a:avLst>
                <a:gd name="adj1" fmla="val 50000"/>
                <a:gd name="adj2" fmla="val 284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2109" y="3430"/>
              <a:ext cx="144" cy="200"/>
            </a:xfrm>
            <a:prstGeom prst="downArrow">
              <a:avLst>
                <a:gd name="adj1" fmla="val 50000"/>
                <a:gd name="adj2" fmla="val 347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8753063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3"/>
            <a:ext cx="8460432" cy="625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6699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600" dirty="0" smtClean="0"/>
              <a:t>Statistika u Francuskoj</a:t>
            </a:r>
            <a:endParaRPr lang="sr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>
                <a:solidFill>
                  <a:schemeClr val="accent1"/>
                </a:solidFill>
              </a:rPr>
              <a:t>27% muškaraca i 36% žena </a:t>
            </a:r>
            <a:r>
              <a:rPr lang="sr-Latn-BA" dirty="0" smtClean="0"/>
              <a:t>osjeća bol u leđima</a:t>
            </a:r>
          </a:p>
          <a:p>
            <a:r>
              <a:rPr lang="sr-Latn-BA" dirty="0" smtClean="0">
                <a:solidFill>
                  <a:schemeClr val="accent1"/>
                </a:solidFill>
              </a:rPr>
              <a:t>6 miliona posjeta GP</a:t>
            </a:r>
            <a:r>
              <a:rPr lang="sr-Latn-BA" dirty="0" smtClean="0"/>
              <a:t> svake godine su uzrokovani bolom u leđima</a:t>
            </a:r>
          </a:p>
          <a:p>
            <a:r>
              <a:rPr lang="sr-Latn-BA" dirty="0" smtClean="0">
                <a:solidFill>
                  <a:schemeClr val="accent1"/>
                </a:solidFill>
              </a:rPr>
              <a:t>50 000 ljudi dnevno </a:t>
            </a:r>
            <a:r>
              <a:rPr lang="sr-Latn-BA" dirty="0" smtClean="0"/>
              <a:t>ne obavlja svoj posao adekvatno zbog bola u leđima koji se javlja na radnom mjestu</a:t>
            </a:r>
          </a:p>
          <a:p>
            <a:r>
              <a:rPr lang="sr-Latn-BA" dirty="0" smtClean="0">
                <a:solidFill>
                  <a:schemeClr val="accent1"/>
                </a:solidFill>
              </a:rPr>
              <a:t>13 % nesreća na radnom mjestu </a:t>
            </a:r>
            <a:r>
              <a:rPr lang="sr-Latn-BA" dirty="0" smtClean="0"/>
              <a:t>su povezani sa bolom u donjem dijelu leđa </a:t>
            </a:r>
          </a:p>
          <a:p>
            <a:r>
              <a:rPr lang="sr-Latn-BA" dirty="0" smtClean="0">
                <a:solidFill>
                  <a:schemeClr val="accent1"/>
                </a:solidFill>
              </a:rPr>
              <a:t>84% profesionalnih bolesti </a:t>
            </a:r>
            <a:r>
              <a:rPr lang="sr-Latn-BA" dirty="0" smtClean="0"/>
              <a:t>je u vezi sa muskuloskeletnim poremećajima</a:t>
            </a:r>
          </a:p>
          <a:p>
            <a:r>
              <a:rPr lang="sr-Latn-BA" dirty="0" smtClean="0">
                <a:solidFill>
                  <a:schemeClr val="accent1"/>
                </a:solidFill>
              </a:rPr>
              <a:t>Bol u leđima </a:t>
            </a:r>
            <a:r>
              <a:rPr lang="sr-Latn-BA" dirty="0" smtClean="0"/>
              <a:t>je po učestalosti  na </a:t>
            </a:r>
            <a:r>
              <a:rPr lang="sr-Latn-BA" dirty="0" smtClean="0">
                <a:solidFill>
                  <a:schemeClr val="accent1"/>
                </a:solidFill>
              </a:rPr>
              <a:t>drugom</a:t>
            </a:r>
            <a:r>
              <a:rPr lang="sr-Latn-BA" dirty="0" smtClean="0"/>
              <a:t> mjestu bolova koje su iskusili adolescenti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23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r-Latn-CS" sz="4400" dirty="0" smtClean="0"/>
              <a:t>Epidemiologija</a:t>
            </a:r>
            <a:endParaRPr lang="sr-Latn-RS" sz="44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7950" y="2565400"/>
            <a:ext cx="8135938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BA" sz="2400" dirty="0" smtClean="0">
                <a:latin typeface="Cambria" pitchFamily="18" charset="0"/>
              </a:rPr>
              <a:t>E</a:t>
            </a:r>
            <a:r>
              <a:rPr lang="sr-Latn-CS" sz="2400" dirty="0" smtClean="0">
                <a:latin typeface="Cambria" pitchFamily="18" charset="0"/>
              </a:rPr>
              <a:t>pidemiološke </a:t>
            </a:r>
            <a:r>
              <a:rPr lang="en-US" sz="2400" dirty="0" err="1" smtClean="0">
                <a:latin typeface="Cambria" pitchFamily="18" charset="0"/>
              </a:rPr>
              <a:t>studije</a:t>
            </a:r>
            <a:r>
              <a:rPr lang="sr-Latn-CS" sz="2400" dirty="0" smtClean="0">
                <a:latin typeface="Cambria" pitchFamily="18" charset="0"/>
              </a:rPr>
              <a:t> procjenjuju trenutnu prevalenciju bola u leđima 25%, šestomjesečnu prevalenciju oko 64%, te životnu prevalenciju oko 79%. 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>
                <a:latin typeface="Cambria" pitchFamily="18" charset="0"/>
              </a:rPr>
              <a:t>U najvećem broju slučajeva (oko 90%) se radi o idiopatskom, nespecifičnom bolu donjeg dijela leđa.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>
                <a:latin typeface="Cambria" pitchFamily="18" charset="0"/>
              </a:rPr>
              <a:t>Bol uzrokovana hernijacijom diska u 3 do 5% slučajeva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dirty="0" smtClean="0">
                <a:latin typeface="Cambria" pitchFamily="18" charset="0"/>
              </a:rPr>
              <a:t>Primarni </a:t>
            </a:r>
            <a:r>
              <a:rPr lang="sr-Latn-CS" sz="2400" dirty="0">
                <a:latin typeface="Cambria" pitchFamily="18" charset="0"/>
              </a:rPr>
              <a:t>i metastatski tumori, infekcija i inflamatorni procesi, prelomi pršljenova, sindrom kaude ekvine su uzroci u manje od 1% slučajeva bola u leđima. </a:t>
            </a:r>
            <a:endParaRPr lang="sr-Latn-CS" sz="24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r-Latn-CS" sz="2400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Cambria" pitchFamily="18" charset="0"/>
            </a:endParaRP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375"/>
            <a:ext cx="3384550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675B8-7494-4AB7-B2AA-E8699192F2FF}" type="slidenum">
              <a:rPr lang="en-US" sz="1600" smtClean="0"/>
              <a:pPr>
                <a:defRPr/>
              </a:pPr>
              <a:t>6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17104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4400" dirty="0" smtClean="0"/>
              <a:t>Myocalm</a:t>
            </a:r>
            <a:endParaRPr lang="sr-Latn-B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Biljni miorelaksans sa analgetskim i antiinflamatornim djelovanjem. Sadrži više biljaka koje ispoljavaju navedeni efekat:</a:t>
            </a:r>
          </a:p>
          <a:p>
            <a:pPr marL="114300" indent="0">
              <a:buNone/>
            </a:pPr>
            <a:r>
              <a:rPr lang="en-GB" sz="2400" dirty="0" smtClean="0"/>
              <a:t> </a:t>
            </a:r>
            <a:endParaRPr lang="sr-Latn-BA" sz="2400" dirty="0" smtClean="0"/>
          </a:p>
          <a:p>
            <a:r>
              <a:rPr lang="en-GB" sz="2400" dirty="0" smtClean="0"/>
              <a:t>1.Brzo </a:t>
            </a:r>
            <a:r>
              <a:rPr lang="en-GB" sz="2400" dirty="0" err="1"/>
              <a:t>olakšanje</a:t>
            </a:r>
            <a:r>
              <a:rPr lang="en-GB" sz="24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antiinflamatorno</a:t>
            </a:r>
            <a:r>
              <a:rPr lang="en-GB" sz="2400" dirty="0"/>
              <a:t> </a:t>
            </a:r>
            <a:r>
              <a:rPr lang="en-GB" sz="2400" dirty="0" err="1"/>
              <a:t>dejstvo</a:t>
            </a:r>
            <a:r>
              <a:rPr lang="en-GB" sz="2400" dirty="0"/>
              <a:t> </a:t>
            </a:r>
            <a:r>
              <a:rPr lang="en-GB" sz="2400" dirty="0" err="1"/>
              <a:t>pokazuju</a:t>
            </a:r>
            <a:r>
              <a:rPr lang="en-GB" sz="2400" dirty="0"/>
              <a:t> </a:t>
            </a:r>
            <a:r>
              <a:rPr lang="en-GB" sz="2400" dirty="0" err="1"/>
              <a:t>eterično</a:t>
            </a:r>
            <a:r>
              <a:rPr lang="en-GB" sz="2400" dirty="0"/>
              <a:t> </a:t>
            </a:r>
            <a:r>
              <a:rPr lang="en-GB" sz="2400" dirty="0" err="1"/>
              <a:t>ulje</a:t>
            </a:r>
            <a:r>
              <a:rPr lang="en-GB" sz="2400" dirty="0"/>
              <a:t> </a:t>
            </a:r>
            <a:r>
              <a:rPr lang="en-GB" sz="2400" dirty="0" err="1"/>
              <a:t>mažurana</a:t>
            </a:r>
            <a:r>
              <a:rPr lang="en-GB" sz="2400" dirty="0"/>
              <a:t>, </a:t>
            </a:r>
            <a:r>
              <a:rPr lang="en-GB" sz="2400" dirty="0" err="1"/>
              <a:t>piperin</a:t>
            </a:r>
            <a:r>
              <a:rPr lang="en-GB" sz="2400" dirty="0"/>
              <a:t> , </a:t>
            </a:r>
            <a:r>
              <a:rPr lang="en-GB" sz="2400" dirty="0" err="1"/>
              <a:t>kurkumin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analgetski</a:t>
            </a:r>
            <a:r>
              <a:rPr lang="en-GB" sz="2400" dirty="0"/>
              <a:t> </a:t>
            </a:r>
            <a:r>
              <a:rPr lang="en-GB" sz="2400" dirty="0" err="1"/>
              <a:t>efekat</a:t>
            </a:r>
            <a:r>
              <a:rPr lang="en-GB" sz="2400" dirty="0"/>
              <a:t> se </a:t>
            </a:r>
            <a:r>
              <a:rPr lang="en-GB" sz="2400" dirty="0" err="1"/>
              <a:t>postiže</a:t>
            </a:r>
            <a:r>
              <a:rPr lang="en-GB" sz="2400" dirty="0"/>
              <a:t> </a:t>
            </a:r>
            <a:r>
              <a:rPr lang="en-GB" sz="2400" dirty="0" err="1"/>
              <a:t>ekstraktom</a:t>
            </a:r>
            <a:r>
              <a:rPr lang="en-GB" sz="2400" dirty="0"/>
              <a:t> </a:t>
            </a:r>
            <a:r>
              <a:rPr lang="en-GB" sz="2400" dirty="0" err="1"/>
              <a:t>lista</a:t>
            </a:r>
            <a:r>
              <a:rPr lang="en-GB" sz="2400" dirty="0"/>
              <a:t> </a:t>
            </a:r>
            <a:r>
              <a:rPr lang="en-GB" sz="2400" dirty="0" err="1"/>
              <a:t>gorke</a:t>
            </a:r>
            <a:r>
              <a:rPr lang="en-GB" sz="2400" dirty="0"/>
              <a:t> </a:t>
            </a:r>
            <a:r>
              <a:rPr lang="en-GB" sz="2400" dirty="0" err="1"/>
              <a:t>narandže</a:t>
            </a:r>
            <a:r>
              <a:rPr lang="en-GB" sz="2400" dirty="0"/>
              <a:t>, </a:t>
            </a:r>
            <a:r>
              <a:rPr lang="en-GB" sz="2400" dirty="0" err="1"/>
              <a:t>bijelom</a:t>
            </a:r>
            <a:r>
              <a:rPr lang="en-GB" sz="2400" dirty="0"/>
              <a:t> </a:t>
            </a:r>
            <a:r>
              <a:rPr lang="en-GB" sz="2400" dirty="0" err="1"/>
              <a:t>vrbom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eteričnim</a:t>
            </a:r>
            <a:r>
              <a:rPr lang="en-GB" sz="2400" dirty="0"/>
              <a:t> </a:t>
            </a:r>
            <a:r>
              <a:rPr lang="en-GB" sz="2400" dirty="0" err="1"/>
              <a:t>uljem</a:t>
            </a:r>
            <a:r>
              <a:rPr lang="en-GB" sz="2400" dirty="0"/>
              <a:t> </a:t>
            </a:r>
            <a:r>
              <a:rPr lang="en-GB" sz="2400" dirty="0" err="1"/>
              <a:t>mažurana</a:t>
            </a:r>
            <a:endParaRPr lang="en-GB" sz="2400" dirty="0"/>
          </a:p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6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4400" dirty="0" smtClean="0"/>
              <a:t>Myocalm</a:t>
            </a:r>
            <a:endParaRPr lang="sr-Latn-B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r>
              <a:rPr lang="en-GB" sz="2400" dirty="0"/>
              <a:t>2. </a:t>
            </a:r>
            <a:r>
              <a:rPr lang="en-GB" sz="2400" dirty="0" err="1"/>
              <a:t>Tretiranje</a:t>
            </a:r>
            <a:r>
              <a:rPr lang="en-GB" sz="2400" dirty="0"/>
              <a:t> </a:t>
            </a:r>
            <a:r>
              <a:rPr lang="en-GB" sz="2400" dirty="0" err="1"/>
              <a:t>uzroka</a:t>
            </a:r>
            <a:r>
              <a:rPr lang="en-GB" sz="2400" dirty="0"/>
              <a:t> </a:t>
            </a:r>
            <a:r>
              <a:rPr lang="en-GB" sz="2400" dirty="0" err="1"/>
              <a:t>mišićnih</a:t>
            </a:r>
            <a:r>
              <a:rPr lang="en-GB" sz="2400" dirty="0"/>
              <a:t> </a:t>
            </a:r>
            <a:r>
              <a:rPr lang="en-GB" sz="2400" dirty="0" err="1"/>
              <a:t>grčeva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smanjenje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 err="1">
                <a:solidFill>
                  <a:srgbClr val="C00000"/>
                </a:solidFill>
              </a:rPr>
              <a:t>stresa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/>
              <a:t>- </a:t>
            </a:r>
            <a:r>
              <a:rPr lang="en-GB" sz="2400" dirty="0" err="1"/>
              <a:t>kombinacija</a:t>
            </a:r>
            <a:r>
              <a:rPr lang="en-GB" sz="2400" dirty="0"/>
              <a:t> Mg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ekstrakta</a:t>
            </a:r>
            <a:r>
              <a:rPr lang="en-GB" sz="2400" dirty="0"/>
              <a:t> </a:t>
            </a:r>
            <a:r>
              <a:rPr lang="en-GB" sz="2400" dirty="0" err="1"/>
              <a:t>lišća</a:t>
            </a:r>
            <a:r>
              <a:rPr lang="en-GB" sz="2400" dirty="0"/>
              <a:t> </a:t>
            </a:r>
            <a:r>
              <a:rPr lang="en-GB" sz="2400" dirty="0" err="1"/>
              <a:t>narandže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neuronska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 err="1">
                <a:solidFill>
                  <a:srgbClr val="C00000"/>
                </a:solidFill>
              </a:rPr>
              <a:t>aktivnost</a:t>
            </a:r>
            <a:r>
              <a:rPr lang="en-GB" sz="2400" dirty="0">
                <a:solidFill>
                  <a:srgbClr val="C00000"/>
                </a:solidFill>
              </a:rPr>
              <a:t>  </a:t>
            </a:r>
            <a:r>
              <a:rPr lang="en-GB" sz="2400" dirty="0"/>
              <a:t>se </a:t>
            </a:r>
            <a:r>
              <a:rPr lang="en-GB" sz="2400" dirty="0" err="1"/>
              <a:t>postiže</a:t>
            </a:r>
            <a:r>
              <a:rPr lang="en-GB" sz="2400" dirty="0"/>
              <a:t> s </a:t>
            </a:r>
            <a:r>
              <a:rPr lang="en-GB" sz="2400" dirty="0" err="1"/>
              <a:t>ekstraktom</a:t>
            </a:r>
            <a:r>
              <a:rPr lang="en-GB" sz="2400" dirty="0"/>
              <a:t> </a:t>
            </a:r>
            <a:r>
              <a:rPr lang="en-GB" sz="2400" dirty="0" err="1"/>
              <a:t>grozničice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taurina</a:t>
            </a:r>
            <a:r>
              <a:rPr lang="en-GB" sz="2400" dirty="0"/>
              <a:t> </a:t>
            </a:r>
            <a:r>
              <a:rPr lang="en-GB" sz="2400" dirty="0" err="1"/>
              <a:t>preko</a:t>
            </a:r>
            <a:r>
              <a:rPr lang="en-GB" sz="2400" dirty="0"/>
              <a:t> GABA </a:t>
            </a:r>
            <a:r>
              <a:rPr lang="en-GB" sz="2400" dirty="0" err="1"/>
              <a:t>receptora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jonska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 err="1">
                <a:solidFill>
                  <a:srgbClr val="C00000"/>
                </a:solidFill>
              </a:rPr>
              <a:t>ravnoteža</a:t>
            </a:r>
            <a:r>
              <a:rPr lang="en-GB" sz="2400" dirty="0">
                <a:solidFill>
                  <a:srgbClr val="C00000"/>
                </a:solidFill>
              </a:rPr>
              <a:t>- </a:t>
            </a:r>
            <a:r>
              <a:rPr lang="en-GB" sz="2400" dirty="0"/>
              <a:t>K, Ca, 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7D63E-BAD6-4E11-9938-C5966F60E9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1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sz="4400" dirty="0" smtClean="0"/>
              <a:t>MYOCALM</a:t>
            </a:r>
            <a:endParaRPr lang="sr-Latn-BA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800600"/>
          </a:xfrm>
        </p:spPr>
        <p:txBody>
          <a:bodyPr/>
          <a:lstStyle/>
          <a:p>
            <a:r>
              <a:rPr lang="sr-Latn-RS" dirty="0">
                <a:latin typeface="Cambria" pitchFamily="18" charset="0"/>
              </a:rPr>
              <a:t>List gorke narandže 250 mg</a:t>
            </a:r>
          </a:p>
          <a:p>
            <a:r>
              <a:rPr lang="sr-Latn-RS" dirty="0">
                <a:latin typeface="Cambria" pitchFamily="18" charset="0"/>
              </a:rPr>
              <a:t>Ekstrakt grozničice</a:t>
            </a:r>
            <a:r>
              <a:rPr lang="sr-Latn-RS" sz="2000" i="1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200 mg </a:t>
            </a:r>
            <a:r>
              <a:rPr lang="sr-Latn-RS" sz="2000" i="1" dirty="0">
                <a:latin typeface="Cambria" pitchFamily="18" charset="0"/>
              </a:rPr>
              <a:t>1100 mg</a:t>
            </a:r>
          </a:p>
          <a:p>
            <a:r>
              <a:rPr lang="pl-PL" dirty="0">
                <a:latin typeface="Cambria" pitchFamily="18" charset="0"/>
              </a:rPr>
              <a:t>Esencijalno ulje mažurama 120 mg</a:t>
            </a:r>
          </a:p>
          <a:p>
            <a:r>
              <a:rPr lang="sr-Latn-RS" dirty="0">
                <a:latin typeface="Cambria" pitchFamily="18" charset="0"/>
              </a:rPr>
              <a:t>Bijela vrba 50 mg</a:t>
            </a:r>
          </a:p>
          <a:p>
            <a:r>
              <a:rPr lang="sr-Latn-RS" dirty="0">
                <a:latin typeface="Cambria" pitchFamily="18" charset="0"/>
              </a:rPr>
              <a:t>Kurkumin</a:t>
            </a:r>
            <a:r>
              <a:rPr lang="sr-Latn-RS" sz="2000" i="1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50 mg </a:t>
            </a:r>
            <a:r>
              <a:rPr lang="sr-Latn-RS" sz="2000" i="1" dirty="0">
                <a:latin typeface="Cambria" pitchFamily="18" charset="0"/>
              </a:rPr>
              <a:t>1157 mg</a:t>
            </a:r>
          </a:p>
          <a:p>
            <a:endParaRPr lang="sr-Latn-BA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B1E91-B077-4CC6-BF75-3F81700F5B44}" type="slidenum">
              <a:rPr lang="en-US" sz="1600" smtClean="0"/>
              <a:pPr>
                <a:defRPr/>
              </a:pPr>
              <a:t>9</a:t>
            </a:fld>
            <a:r>
              <a:rPr lang="sr-Latn-RS" sz="1600" dirty="0" smtClean="0"/>
              <a:t>/26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1752600"/>
            <a:ext cx="403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RS" sz="2200" dirty="0">
                <a:latin typeface="Cambria" pitchFamily="18" charset="0"/>
              </a:rPr>
              <a:t>Piperin 5,5 mg </a:t>
            </a:r>
            <a:r>
              <a:rPr lang="sr-Latn-RS" sz="2200" i="1" dirty="0">
                <a:latin typeface="Cambria" pitchFamily="18" charset="0"/>
              </a:rPr>
              <a:t>144,5 mg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RS" sz="2200" dirty="0">
                <a:latin typeface="Cambria" pitchFamily="18" charset="0"/>
              </a:rPr>
              <a:t>Taurin 50 mg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RS" sz="2200" dirty="0">
                <a:latin typeface="Cambria" pitchFamily="18" charset="0"/>
              </a:rPr>
              <a:t>Kalcij 129 mg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RS" sz="2200" dirty="0">
                <a:latin typeface="Cambria" pitchFamily="18" charset="0"/>
              </a:rPr>
              <a:t>Kalij 80 mg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sr-Latn-RS" sz="2200" dirty="0">
                <a:latin typeface="Cambria" pitchFamily="18" charset="0"/>
              </a:rPr>
              <a:t>Magnezij 56,9 g/mg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BA" sz="2200" dirty="0"/>
          </a:p>
        </p:txBody>
      </p:sp>
    </p:spTree>
    <p:extLst>
      <p:ext uri="{BB962C8B-B14F-4D97-AF65-F5344CB8AC3E}">
        <p14:creationId xmlns:p14="http://schemas.microsoft.com/office/powerpoint/2010/main" val="21626093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Custom 9">
      <a:dk1>
        <a:sysClr val="windowText" lastClr="000000"/>
      </a:dk1>
      <a:lt1>
        <a:sysClr val="window" lastClr="FFFFFF"/>
      </a:lt1>
      <a:dk2>
        <a:srgbClr val="072B62"/>
      </a:dk2>
      <a:lt2>
        <a:srgbClr val="ACCBF9"/>
      </a:lt2>
      <a:accent1>
        <a:srgbClr val="C00000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717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Cambria</vt:lpstr>
      <vt:lpstr>MS Mincho</vt:lpstr>
      <vt:lpstr>Times New Roman</vt:lpstr>
      <vt:lpstr>Wingdings</vt:lpstr>
      <vt:lpstr>Office Theme</vt:lpstr>
      <vt:lpstr>Adjacency</vt:lpstr>
      <vt:lpstr>Myocalm u terapiji bolnih stanja</vt:lpstr>
      <vt:lpstr>Bol u leđima, mišićne kontrakture</vt:lpstr>
      <vt:lpstr>PowerPoint Presentation</vt:lpstr>
      <vt:lpstr>PowerPoint Presentation</vt:lpstr>
      <vt:lpstr>Statistika u Francuskoj</vt:lpstr>
      <vt:lpstr>Epidemiologija</vt:lpstr>
      <vt:lpstr>Myocalm</vt:lpstr>
      <vt:lpstr>Myocalm</vt:lpstr>
      <vt:lpstr>MYOCALM</vt:lpstr>
      <vt:lpstr>List gorke narandže  (Petitgrain- Citrus aurantium ssp. amara)</vt:lpstr>
      <vt:lpstr>Grozničica- Kineski šišak- Dorwest</vt:lpstr>
      <vt:lpstr>Mažuran- Origanum majorana</vt:lpstr>
      <vt:lpstr>Bijela vrba- Salix alba</vt:lpstr>
      <vt:lpstr>Kurkumin</vt:lpstr>
      <vt:lpstr>Piperin</vt:lpstr>
      <vt:lpstr>Taurin</vt:lpstr>
      <vt:lpstr>Kalcijum</vt:lpstr>
      <vt:lpstr>Magnezijum</vt:lpstr>
      <vt:lpstr>Myocalm</vt:lpstr>
      <vt:lpstr>Myocalm</vt:lpstr>
      <vt:lpstr>Myocalm</vt:lpstr>
      <vt:lpstr>MYOCALM ZA POKRET SA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Draško Prtina</dc:creator>
  <cp:lastModifiedBy>miljkovic.sinisa@outlook.com</cp:lastModifiedBy>
  <cp:revision>115</cp:revision>
  <dcterms:created xsi:type="dcterms:W3CDTF">2006-08-16T00:00:00Z</dcterms:created>
  <dcterms:modified xsi:type="dcterms:W3CDTF">2019-09-21T21:55:52Z</dcterms:modified>
</cp:coreProperties>
</file>